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3" r:id="rId2"/>
    <p:sldId id="265" r:id="rId3"/>
    <p:sldId id="266" r:id="rId4"/>
    <p:sldId id="886" r:id="rId5"/>
    <p:sldId id="850" r:id="rId6"/>
    <p:sldId id="890" r:id="rId7"/>
    <p:sldId id="891" r:id="rId8"/>
    <p:sldId id="892" r:id="rId9"/>
    <p:sldId id="893" r:id="rId10"/>
    <p:sldId id="8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94"/>
  </p:normalViewPr>
  <p:slideViewPr>
    <p:cSldViewPr snapToGrid="0">
      <p:cViewPr varScale="1">
        <p:scale>
          <a:sx n="77" d="100"/>
          <a:sy n="77" d="100"/>
        </p:scale>
        <p:origin x="20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5"/>
    </p:cViewPr>
  </p:sorterViewPr>
  <p:notesViewPr>
    <p:cSldViewPr snapToGrid="0">
      <p:cViewPr varScale="1">
        <p:scale>
          <a:sx n="68" d="100"/>
          <a:sy n="68" d="100"/>
        </p:scale>
        <p:origin x="252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Scientists</c:v>
                </c:pt>
              </c:strCache>
            </c:strRef>
          </c:tx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6.25</c:v>
                </c:pt>
                <c:pt idx="1">
                  <c:v>5.25</c:v>
                </c:pt>
                <c:pt idx="2">
                  <c:v>5.0999999999999996</c:v>
                </c:pt>
                <c:pt idx="3">
                  <c:v>5.0999999999999996</c:v>
                </c:pt>
                <c:pt idx="4">
                  <c:v>5.0999999999999996</c:v>
                </c:pt>
                <c:pt idx="5">
                  <c:v>5.0999999999999996</c:v>
                </c:pt>
                <c:pt idx="6">
                  <c:v>5.0999999999999996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F3-7445-BE75-9F7F4E64F3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Staff</c:v>
                </c:pt>
              </c:strCache>
            </c:strRef>
          </c:tx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14</c:v>
                </c:pt>
                <c:pt idx="1">
                  <c:v>14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11</c:v>
                </c:pt>
                <c:pt idx="11">
                  <c:v>10</c:v>
                </c:pt>
                <c:pt idx="1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F3-7445-BE75-9F7F4E64F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9923072"/>
        <c:axId val="119924608"/>
      </c:lineChart>
      <c:catAx>
        <c:axId val="11992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9924608"/>
        <c:crosses val="autoZero"/>
        <c:auto val="1"/>
        <c:lblAlgn val="ctr"/>
        <c:lblOffset val="100"/>
        <c:noMultiLvlLbl val="0"/>
      </c:catAx>
      <c:valAx>
        <c:axId val="119924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9923072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0.59869</cdr:x>
      <cdr:y>0.1173</cdr:y>
    </cdr:from>
    <cdr:to>
      <cdr:x>0.65179</cdr:x>
      <cdr:y>0.21165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E29A9492-E654-2FCB-A7BF-DF8E44805122}"/>
            </a:ext>
          </a:extLst>
        </cdr:cNvPr>
        <cdr:cNvSpPr txBox="1"/>
      </cdr:nvSpPr>
      <cdr:spPr>
        <a:xfrm xmlns:a="http://schemas.openxmlformats.org/drawingml/2006/main">
          <a:off x="6386861" y="573889"/>
          <a:ext cx="566443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 dirty="0">
              <a:solidFill>
                <a:srgbClr val="FF0000"/>
              </a:solidFill>
            </a:rPr>
            <a:t>19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F638CB-8D61-03B4-17DC-4CAE3EF4E2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A2E4C-86AC-6E38-0A3C-68C2B93F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E5C10-AA4B-4A1E-9D0A-C34BDD9FACF6}" type="datetimeFigureOut">
              <a:rPr lang="en-US" smtClean="0"/>
              <a:t>8/22/23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BB699-D3B3-4715-5A2A-BEC0F21AC4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2A66D-6C01-3543-0EB1-87B301F960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79D98-3496-4571-B523-BF53196B3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62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5B09-F3F8-4A14-A900-EA12A9E18F29}" type="datetimeFigureOut">
              <a:rPr lang="en-US" smtClean="0"/>
              <a:t>8/22/23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33784-A78E-49F4-94DB-84289A298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35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C2BAE-64B1-59A8-E8B3-DFA072BBC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0" b="205"/>
          <a:stretch/>
        </p:blipFill>
        <p:spPr>
          <a:xfrm>
            <a:off x="0" y="1"/>
            <a:ext cx="12179964" cy="683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986C635-E46F-AFB0-A2D5-4ABD6E06F6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6910" y="1837477"/>
            <a:ext cx="6522720" cy="2889914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AC57AA-9803-80A6-BC3D-F95967F7DA5C}"/>
              </a:ext>
            </a:extLst>
          </p:cNvPr>
          <p:cNvSpPr txBox="1">
            <a:spLocks/>
          </p:cNvSpPr>
          <p:nvPr userDrawn="1"/>
        </p:nvSpPr>
        <p:spPr>
          <a:xfrm>
            <a:off x="1246910" y="4825758"/>
            <a:ext cx="6522720" cy="523556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 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 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i="1" spc="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8940233-E48A-F1FB-19F7-F7B241AB28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7034" y="5647114"/>
            <a:ext cx="6522720" cy="78154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421483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A9BE7C-656B-4302-57DE-A3D016A80F5F}"/>
              </a:ext>
            </a:extLst>
          </p:cNvPr>
          <p:cNvSpPr txBox="1"/>
          <p:nvPr userDrawn="1"/>
        </p:nvSpPr>
        <p:spPr>
          <a:xfrm>
            <a:off x="127461" y="6495364"/>
            <a:ext cx="4211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5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3BF0B7E-BA0E-AA43-BE20-2F6F25BDB3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47953" y="642852"/>
            <a:ext cx="7039494" cy="5661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21030-BBAB-C64A-7256-4B96AC4028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4553" y="2139141"/>
            <a:ext cx="3932237" cy="417319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E19BE-4710-1FF1-4C4E-BA2B49CFE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553" y="642852"/>
            <a:ext cx="4211782" cy="10424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62927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workshop&#10;&#10;Description automatically generated">
            <a:extLst>
              <a:ext uri="{FF2B5EF4-FFF2-40B4-BE49-F238E27FC236}">
                <a16:creationId xmlns:a16="http://schemas.microsoft.com/office/drawing/2014/main" id="{CB456D3A-7A10-ED56-7D92-CEE4AB300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6" r="7835"/>
          <a:stretch/>
        </p:blipFill>
        <p:spPr>
          <a:xfrm>
            <a:off x="7627866" y="0"/>
            <a:ext cx="45641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7BFBB3-BDFB-C0F4-3459-4EED86104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554" y="365125"/>
            <a:ext cx="7071360" cy="10424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53FCDBE-9387-B580-A600-9FFE8D4942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4554" y="1546339"/>
            <a:ext cx="7071360" cy="48932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7CA67-EE77-2C98-37A6-7DDBD3568A4C}"/>
              </a:ext>
            </a:extLst>
          </p:cNvPr>
          <p:cNvSpPr txBox="1"/>
          <p:nvPr userDrawn="1"/>
        </p:nvSpPr>
        <p:spPr>
          <a:xfrm>
            <a:off x="127461" y="6495364"/>
            <a:ext cx="4211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5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</p:spTree>
    <p:extLst>
      <p:ext uri="{BB962C8B-B14F-4D97-AF65-F5344CB8AC3E}">
        <p14:creationId xmlns:p14="http://schemas.microsoft.com/office/powerpoint/2010/main" val="1891359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CD17C-7B59-4BAE-ACE0-FE864F119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7C14C1B-711D-8CBE-5BC4-E02061BA8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554" y="365125"/>
            <a:ext cx="7071360" cy="1042497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A4F8D-FE58-B8E1-0D9B-E86E5B0D03D1}"/>
              </a:ext>
            </a:extLst>
          </p:cNvPr>
          <p:cNvSpPr txBox="1"/>
          <p:nvPr userDrawn="1"/>
        </p:nvSpPr>
        <p:spPr>
          <a:xfrm>
            <a:off x="238788" y="6406692"/>
            <a:ext cx="407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spc="50" baseline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</p:spTree>
    <p:extLst>
      <p:ext uri="{BB962C8B-B14F-4D97-AF65-F5344CB8AC3E}">
        <p14:creationId xmlns:p14="http://schemas.microsoft.com/office/powerpoint/2010/main" val="4073372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workshop&#10;&#10;Description automatically generated">
            <a:extLst>
              <a:ext uri="{FF2B5EF4-FFF2-40B4-BE49-F238E27FC236}">
                <a16:creationId xmlns:a16="http://schemas.microsoft.com/office/drawing/2014/main" id="{CEF2BFB8-4AB3-8357-73D7-CC3ED676B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r="8626"/>
          <a:stretch/>
        </p:blipFill>
        <p:spPr>
          <a:xfrm>
            <a:off x="149629" y="141179"/>
            <a:ext cx="11909367" cy="65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70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484" y="1371600"/>
            <a:ext cx="10968567" cy="2062103"/>
          </a:xfrm>
        </p:spPr>
        <p:txBody>
          <a:bodyPr/>
          <a:lstStyle>
            <a:lvl1pPr marL="320040" indent="-320040">
              <a:spcAft>
                <a:spcPts val="3000"/>
              </a:spcAft>
              <a:defRPr/>
            </a:lvl1pPr>
            <a:lvl2pPr marL="594360" indent="-228600">
              <a:spcAft>
                <a:spcPts val="3000"/>
              </a:spcAft>
              <a:defRPr/>
            </a:lvl2pPr>
            <a:lvl3pPr marL="1005840" indent="-411480">
              <a:spcAft>
                <a:spcPts val="3000"/>
              </a:spcAft>
              <a:buFont typeface="Humnst777 BT" pitchFamily="34" charset="0"/>
              <a:buChar char="−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01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4165B-5EB5-5E70-0B3B-450B6DD9D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8A51F31-6594-63F5-8BA5-4CC18A9094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6851" y="3477635"/>
            <a:ext cx="8689572" cy="1692881"/>
          </a:xfrm>
          <a:noFill/>
        </p:spPr>
        <p:txBody>
          <a:bodyPr anchor="b">
            <a:norm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section headline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17BDBF1-B2BC-34CC-3831-C8DD344BC2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66850" y="5309061"/>
            <a:ext cx="8689572" cy="1356359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sub-head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5AB9F-06E5-77C8-B26B-CA84134F68E3}"/>
              </a:ext>
            </a:extLst>
          </p:cNvPr>
          <p:cNvSpPr txBox="1"/>
          <p:nvPr userDrawn="1"/>
        </p:nvSpPr>
        <p:spPr>
          <a:xfrm>
            <a:off x="238788" y="6406692"/>
            <a:ext cx="407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spc="50" baseline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</p:spTree>
    <p:extLst>
      <p:ext uri="{BB962C8B-B14F-4D97-AF65-F5344CB8AC3E}">
        <p14:creationId xmlns:p14="http://schemas.microsoft.com/office/powerpoint/2010/main" val="174439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EBA0AFE-2338-45FB-DB92-3CCE008F9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66C59B-0109-DD10-09E3-A0C4295CED28}"/>
              </a:ext>
            </a:extLst>
          </p:cNvPr>
          <p:cNvSpPr txBox="1"/>
          <p:nvPr userDrawn="1"/>
        </p:nvSpPr>
        <p:spPr>
          <a:xfrm>
            <a:off x="238788" y="6406692"/>
            <a:ext cx="407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spc="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F8FFD65-F046-901A-25F4-9229887BD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553" y="365125"/>
            <a:ext cx="11177847" cy="1042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1A92268-20E4-0F60-A67F-CE4E6AFB7A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553" y="1568336"/>
            <a:ext cx="11177847" cy="4355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27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EBA0AFE-2338-45FB-DB92-3CCE008F9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66C59B-0109-DD10-09E3-A0C4295CED28}"/>
              </a:ext>
            </a:extLst>
          </p:cNvPr>
          <p:cNvSpPr txBox="1"/>
          <p:nvPr userDrawn="1"/>
        </p:nvSpPr>
        <p:spPr>
          <a:xfrm>
            <a:off x="238788" y="6406692"/>
            <a:ext cx="407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spc="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F8FFD65-F046-901A-25F4-9229887BD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553" y="365125"/>
            <a:ext cx="11177847" cy="1042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1A92268-20E4-0F60-A67F-CE4E6AFB7A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553" y="1568336"/>
            <a:ext cx="5486399" cy="4355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EDA1EEF-A9DA-7669-8085-7939AC54E7C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1" y="1568336"/>
            <a:ext cx="5486400" cy="4355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04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creen&#10;&#10;Description automatically generated">
            <a:extLst>
              <a:ext uri="{FF2B5EF4-FFF2-40B4-BE49-F238E27FC236}">
                <a16:creationId xmlns:a16="http://schemas.microsoft.com/office/drawing/2014/main" id="{3D0C1426-64CF-829F-0FF0-F1B0B7015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4AD33A-4F86-0238-979B-AEDCC330CE3A}"/>
              </a:ext>
            </a:extLst>
          </p:cNvPr>
          <p:cNvSpPr txBox="1"/>
          <p:nvPr userDrawn="1"/>
        </p:nvSpPr>
        <p:spPr>
          <a:xfrm>
            <a:off x="127461" y="6495364"/>
            <a:ext cx="4211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5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FF58E58-BFDE-F084-0F73-2C1518126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27" y="1019059"/>
            <a:ext cx="11177847" cy="104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E52FB93-45A2-AC56-6273-FA22339FA7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4554" y="2183476"/>
            <a:ext cx="11161220" cy="42561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292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7665127E-0E4B-6815-888D-97F0807C56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69C6F-9B18-8838-5088-38C771960262}"/>
              </a:ext>
            </a:extLst>
          </p:cNvPr>
          <p:cNvSpPr txBox="1"/>
          <p:nvPr userDrawn="1"/>
        </p:nvSpPr>
        <p:spPr>
          <a:xfrm>
            <a:off x="1047403" y="6495364"/>
            <a:ext cx="4211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5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FD8F3C-332A-56BD-827B-84FABEA4F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668000" cy="10424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27669B7-2103-196C-0507-D6554EEEE3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4276" y="1546339"/>
            <a:ext cx="10668000" cy="48932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66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&#10;&#10;Description automatically generated">
            <a:extLst>
              <a:ext uri="{FF2B5EF4-FFF2-40B4-BE49-F238E27FC236}">
                <a16:creationId xmlns:a16="http://schemas.microsoft.com/office/drawing/2014/main" id="{98A0B7A3-692C-F7A7-4D03-754878FDE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95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AC69BE-69E7-B52B-377A-D2DC2FFA9851}"/>
              </a:ext>
            </a:extLst>
          </p:cNvPr>
          <p:cNvSpPr txBox="1"/>
          <p:nvPr userDrawn="1"/>
        </p:nvSpPr>
        <p:spPr>
          <a:xfrm>
            <a:off x="127461" y="6495364"/>
            <a:ext cx="4211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5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E096E6-5590-92F3-F425-C4181480F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553" y="365125"/>
            <a:ext cx="9520843" cy="10424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123471-1AB1-B8BB-D6D0-95004B42EF6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4554" y="1546339"/>
            <a:ext cx="8434646" cy="48932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54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blue rectangle&#10;&#10;Description automatically generated">
            <a:extLst>
              <a:ext uri="{FF2B5EF4-FFF2-40B4-BE49-F238E27FC236}">
                <a16:creationId xmlns:a16="http://schemas.microsoft.com/office/drawing/2014/main" id="{46681547-96C4-6932-4407-20FE5C9779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64887" cy="6898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982B3A-418A-21C5-6B0B-A4725C50BBD1}"/>
              </a:ext>
            </a:extLst>
          </p:cNvPr>
          <p:cNvSpPr txBox="1"/>
          <p:nvPr userDrawn="1"/>
        </p:nvSpPr>
        <p:spPr>
          <a:xfrm>
            <a:off x="105784" y="6581001"/>
            <a:ext cx="407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spc="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A43F6C-5570-1A85-4289-B44FEAD16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553" y="365125"/>
            <a:ext cx="11177847" cy="10424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B7829-1F06-E87F-BBA2-076E69B0D6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4554" y="1546339"/>
            <a:ext cx="7071360" cy="48932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63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horse with a white background&#10;&#10;Description automatically generated">
            <a:extLst>
              <a:ext uri="{FF2B5EF4-FFF2-40B4-BE49-F238E27FC236}">
                <a16:creationId xmlns:a16="http://schemas.microsoft.com/office/drawing/2014/main" id="{25EFA546-EF33-E8D4-1E52-F2714B05C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55557" cy="6837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1AD065-0C46-0FBA-670A-16092F4DB824}"/>
              </a:ext>
            </a:extLst>
          </p:cNvPr>
          <p:cNvSpPr txBox="1"/>
          <p:nvPr userDrawn="1"/>
        </p:nvSpPr>
        <p:spPr>
          <a:xfrm>
            <a:off x="127461" y="6495364"/>
            <a:ext cx="4211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5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BDCE3B-FC45-4D7F-95C6-0FD5DC4C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553" y="365125"/>
            <a:ext cx="11177847" cy="10424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99497-8A20-F0AD-74CF-92CA3E3C93B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4554" y="1546339"/>
            <a:ext cx="7071360" cy="48932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80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2C32B1-8852-07F5-6E33-D1AB85E9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65125"/>
            <a:ext cx="11177847" cy="1042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68DF2F-3817-01F9-CDE0-3505F2987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1568336"/>
            <a:ext cx="11177847" cy="460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5BE93-3CF2-053D-FE92-20993D7BF4A4}"/>
              </a:ext>
            </a:extLst>
          </p:cNvPr>
          <p:cNvSpPr txBox="1"/>
          <p:nvPr userDrawn="1"/>
        </p:nvSpPr>
        <p:spPr>
          <a:xfrm>
            <a:off x="127461" y="6495364"/>
            <a:ext cx="4211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pc="5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National Cooperator Dairy Database Workshop</a:t>
            </a:r>
          </a:p>
        </p:txBody>
      </p:sp>
    </p:spTree>
    <p:extLst>
      <p:ext uri="{BB962C8B-B14F-4D97-AF65-F5344CB8AC3E}">
        <p14:creationId xmlns:p14="http://schemas.microsoft.com/office/powerpoint/2010/main" val="337711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1" r:id="rId3"/>
    <p:sldLayoutId id="2147483662" r:id="rId4"/>
    <p:sldLayoutId id="2147483652" r:id="rId5"/>
    <p:sldLayoutId id="2147483653" r:id="rId6"/>
    <p:sldLayoutId id="2147483654" r:id="rId7"/>
    <p:sldLayoutId id="2147483655" r:id="rId8"/>
    <p:sldLayoutId id="2147483650" r:id="rId9"/>
    <p:sldLayoutId id="2147483657" r:id="rId10"/>
    <p:sldLayoutId id="2147483658" r:id="rId11"/>
    <p:sldLayoutId id="2147483649" r:id="rId12"/>
    <p:sldLayoutId id="2147483656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Arial 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47.jpe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gif"/><Relationship Id="rId19" Type="http://schemas.openxmlformats.org/officeDocument/2006/relationships/image" Target="../media/image35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9DDC-1094-87E1-7723-03263D419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910" y="1262270"/>
            <a:ext cx="6522720" cy="3465121"/>
          </a:xfrm>
        </p:spPr>
        <p:txBody>
          <a:bodyPr/>
          <a:lstStyle/>
          <a:p>
            <a:r>
              <a:rPr lang="en-US" dirty="0"/>
              <a:t>From the sky the highway’s straight as it could be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193E200-7EFC-23F4-4530-43F0140D7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John B. Cole</a:t>
            </a:r>
          </a:p>
          <a:p>
            <a:r>
              <a:rPr lang="en-US" dirty="0"/>
              <a:t>URUS Group LP</a:t>
            </a:r>
          </a:p>
        </p:txBody>
      </p:sp>
    </p:spTree>
    <p:extLst>
      <p:ext uri="{BB962C8B-B14F-4D97-AF65-F5344CB8AC3E}">
        <p14:creationId xmlns:p14="http://schemas.microsoft.com/office/powerpoint/2010/main" val="138524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54EB043-20F0-245E-37B5-48CF72A3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ha Miles">
            <a:extLst>
              <a:ext uri="{FF2B5EF4-FFF2-40B4-BE49-F238E27FC236}">
                <a16:creationId xmlns:a16="http://schemas.microsoft.com/office/drawing/2014/main" id="{1B5A6108-01E6-3B8D-FA7C-C8A7717C7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0693" y="2123"/>
            <a:ext cx="996696" cy="113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jjad Toghiani">
            <a:extLst>
              <a:ext uri="{FF2B5EF4-FFF2-40B4-BE49-F238E27FC236}">
                <a16:creationId xmlns:a16="http://schemas.microsoft.com/office/drawing/2014/main" id="{3C709E71-557D-32DC-CFF3-7B6D073C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389" y="4652"/>
            <a:ext cx="996696" cy="113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n Null">
            <a:extLst>
              <a:ext uri="{FF2B5EF4-FFF2-40B4-BE49-F238E27FC236}">
                <a16:creationId xmlns:a16="http://schemas.microsoft.com/office/drawing/2014/main" id="{EE71D9AA-C6BB-CB6C-AB76-841E5BC2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" y="2123"/>
            <a:ext cx="996696" cy="113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trina (Katie) Olson">
            <a:extLst>
              <a:ext uri="{FF2B5EF4-FFF2-40B4-BE49-F238E27FC236}">
                <a16:creationId xmlns:a16="http://schemas.microsoft.com/office/drawing/2014/main" id="{B094C468-D6F8-F422-3105-4986F36FD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337" y="57239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uanyu Sun">
            <a:extLst>
              <a:ext uri="{FF2B5EF4-FFF2-40B4-BE49-F238E27FC236}">
                <a16:creationId xmlns:a16="http://schemas.microsoft.com/office/drawing/2014/main" id="{8E3DAEEE-E401-25FF-6722-C31742D8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077" y="114885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risten Parker Gaddis">
            <a:extLst>
              <a:ext uri="{FF2B5EF4-FFF2-40B4-BE49-F238E27FC236}">
                <a16:creationId xmlns:a16="http://schemas.microsoft.com/office/drawing/2014/main" id="{60CAF3F6-118A-B9B7-8A15-3A013AA2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337" y="171539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eather Bradford">
            <a:extLst>
              <a:ext uri="{FF2B5EF4-FFF2-40B4-BE49-F238E27FC236}">
                <a16:creationId xmlns:a16="http://schemas.microsoft.com/office/drawing/2014/main" id="{C4F6D147-5E82-8702-5DFA-11103FB6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077" y="228689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ingjie LI">
            <a:extLst>
              <a:ext uri="{FF2B5EF4-FFF2-40B4-BE49-F238E27FC236}">
                <a16:creationId xmlns:a16="http://schemas.microsoft.com/office/drawing/2014/main" id="{08563A3F-A7E2-DDA8-0201-646FAEB76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337" y="283058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atiane Chud">
            <a:extLst>
              <a:ext uri="{FF2B5EF4-FFF2-40B4-BE49-F238E27FC236}">
                <a16:creationId xmlns:a16="http://schemas.microsoft.com/office/drawing/2014/main" id="{BC401050-41D9-A8A8-2A36-42EF8C61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077" y="346172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8C50F224-EB6A-9272-F9E7-60ED7BB0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02" y="-5702"/>
            <a:ext cx="896112" cy="114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Juan Pablo Nani">
            <a:extLst>
              <a:ext uri="{FF2B5EF4-FFF2-40B4-BE49-F238E27FC236}">
                <a16:creationId xmlns:a16="http://schemas.microsoft.com/office/drawing/2014/main" id="{5A4E8855-8C96-2E53-4AA2-D9C427E6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077" y="460969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driana García Ruiz">
            <a:extLst>
              <a:ext uri="{FF2B5EF4-FFF2-40B4-BE49-F238E27FC236}">
                <a16:creationId xmlns:a16="http://schemas.microsoft.com/office/drawing/2014/main" id="{755FB5BD-C338-858A-97F8-724B366EF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337" y="399154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op | Curtis Van Tassell">
            <a:extLst>
              <a:ext uri="{FF2B5EF4-FFF2-40B4-BE49-F238E27FC236}">
                <a16:creationId xmlns:a16="http://schemas.microsoft.com/office/drawing/2014/main" id="{B69E36D5-3E81-7986-AAF9-F17CA11C1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1005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 Q&amp;A with Tad Sonstegard | College of Biological Sciences">
            <a:extLst>
              <a:ext uri="{FF2B5EF4-FFF2-40B4-BE49-F238E27FC236}">
                <a16:creationId xmlns:a16="http://schemas.microsoft.com/office/drawing/2014/main" id="{2033FC9C-DB71-7846-40B0-EA7BE7B5E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481"/>
          <a:stretch/>
        </p:blipFill>
        <p:spPr bwMode="auto">
          <a:xfrm>
            <a:off x="1136302" y="5707010"/>
            <a:ext cx="1042416" cy="114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Tabatha Cooper">
            <a:extLst>
              <a:ext uri="{FF2B5EF4-FFF2-40B4-BE49-F238E27FC236}">
                <a16:creationId xmlns:a16="http://schemas.microsoft.com/office/drawing/2014/main" id="{9BC54F4B-DF42-DAC4-D46D-A39B3B020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" y="113574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hmed Al-Khudhair">
            <a:extLst>
              <a:ext uri="{FF2B5EF4-FFF2-40B4-BE49-F238E27FC236}">
                <a16:creationId xmlns:a16="http://schemas.microsoft.com/office/drawing/2014/main" id="{12E61F5C-BF23-6A2D-1119-B2F9EA84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337" y="515249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30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EF5CC0-E961-6C86-415B-6208740BA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happening in 2013?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70D450-A7B0-3B3D-548D-1A9294D05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1592611"/>
            <a:ext cx="6396297" cy="4741513"/>
          </a:xfrm>
        </p:spPr>
        <p:txBody>
          <a:bodyPr>
            <a:normAutofit/>
          </a:bodyPr>
          <a:lstStyle/>
          <a:p>
            <a:r>
              <a:rPr lang="en-US" dirty="0"/>
              <a:t>Jason Isbell releases “Southeastern”</a:t>
            </a:r>
          </a:p>
          <a:p>
            <a:r>
              <a:rPr lang="en-US" dirty="0"/>
              <a:t>China lands rover on the Moon</a:t>
            </a:r>
          </a:p>
          <a:p>
            <a:r>
              <a:rPr lang="en-US" dirty="0"/>
              <a:t>First human embryonic stem cells cloned</a:t>
            </a:r>
          </a:p>
          <a:p>
            <a:r>
              <a:rPr lang="en-US" dirty="0"/>
              <a:t>Notre Dame loses to Alabama</a:t>
            </a:r>
          </a:p>
          <a:p>
            <a:pPr lvl="1"/>
            <a:r>
              <a:rPr lang="en-US" dirty="0"/>
              <a:t>Pope Benedict XVI resigns</a:t>
            </a:r>
          </a:p>
          <a:p>
            <a:r>
              <a:rPr lang="en-US" dirty="0" err="1"/>
              <a:t>Tolkamp</a:t>
            </a:r>
            <a:r>
              <a:rPr lang="en-US" dirty="0"/>
              <a:t> et al. win Ig Nobel Prize in Probability for the paper, “Are cows more likely to lie down the longer they stand?”</a:t>
            </a:r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4B97691A-8FC5-F309-811B-02AEE1ACC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r="42152" b="17967"/>
          <a:stretch/>
        </p:blipFill>
        <p:spPr bwMode="auto">
          <a:xfrm>
            <a:off x="7093398" y="1592612"/>
            <a:ext cx="4489002" cy="39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62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7B10BC-180D-D302-0A12-5367C87F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was in the air at USDA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B13E9D-9947-05B2-A62C-8D957CE98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554" y="1546339"/>
            <a:ext cx="8229648" cy="4893253"/>
          </a:xfrm>
        </p:spPr>
        <p:txBody>
          <a:bodyPr>
            <a:normAutofit/>
          </a:bodyPr>
          <a:lstStyle/>
          <a:p>
            <a:r>
              <a:rPr lang="en-US" dirty="0"/>
              <a:t>“There is no doubt the amount of genomic evaluations calculated on a monthly basis has exploded. As this has taken place, </a:t>
            </a:r>
            <a:r>
              <a:rPr lang="en-US" dirty="0">
                <a:highlight>
                  <a:srgbClr val="FFFF00"/>
                </a:highlight>
              </a:rPr>
              <a:t>those at USDA and AIPL wanted to refocus efforts on research and sunset the service function</a:t>
            </a:r>
            <a:r>
              <a:rPr lang="en-US" dirty="0"/>
              <a:t>. As a result, traditional genetic evaluations were also folded into the discussion of a public-private transfer.” – Corey Geiger</a:t>
            </a:r>
          </a:p>
          <a:p>
            <a:r>
              <a:rPr lang="en-US" dirty="0"/>
              <a:t>Everyone in upper management at USDA who championed this decision was eventually promoted</a:t>
            </a:r>
          </a:p>
        </p:txBody>
      </p:sp>
      <p:pic>
        <p:nvPicPr>
          <p:cNvPr id="5122" name="Picture 2" descr="Meland and Wiggans photo">
            <a:extLst>
              <a:ext uri="{FF2B5EF4-FFF2-40B4-BE49-F238E27FC236}">
                <a16:creationId xmlns:a16="http://schemas.microsoft.com/office/drawing/2014/main" id="{FFE6CD76-80ED-99BE-A9CA-13AEDC347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b="5039"/>
          <a:stretch/>
        </p:blipFill>
        <p:spPr bwMode="auto">
          <a:xfrm>
            <a:off x="8782440" y="1407622"/>
            <a:ext cx="2899810" cy="20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114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AIPL Staff and Scientists</a:t>
            </a:r>
            <a:r>
              <a:rPr lang="en-US" sz="2400" dirty="0"/>
              <a:t> </a:t>
            </a:r>
            <a:r>
              <a:rPr lang="en-US" dirty="0"/>
              <a:t>(2004–2016)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2082563"/>
              </p:ext>
            </p:extLst>
          </p:nvPr>
        </p:nvGraphicFramePr>
        <p:xfrm>
          <a:off x="963613" y="1546225"/>
          <a:ext cx="10668000" cy="4892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29A9492-E654-2FCB-A7BF-DF8E44805122}"/>
              </a:ext>
            </a:extLst>
          </p:cNvPr>
          <p:cNvSpPr txBox="1"/>
          <p:nvPr/>
        </p:nvSpPr>
        <p:spPr>
          <a:xfrm>
            <a:off x="1545577" y="2120114"/>
            <a:ext cx="56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27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Incoming Data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59261958"/>
              </p:ext>
            </p:extLst>
          </p:nvPr>
        </p:nvGraphicFramePr>
        <p:xfrm>
          <a:off x="404813" y="1914458"/>
          <a:ext cx="11161711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01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Data Received in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00B050"/>
                          </a:solidFill>
                        </a:rPr>
                        <a:t>Annual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Phenotypes from DHI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4 million cows x $1.25 / cow / 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$60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Genotypes from CDCB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15,000 medium density x $125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$2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258,000 </a:t>
                      </a:r>
                      <a:r>
                        <a:rPr lang="en-US" sz="2400" b="1" baseline="0" dirty="0"/>
                        <a:t>low density x $45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$12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Whole genome sequence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/>
                        <a:t>data </a:t>
                      </a:r>
                      <a:r>
                        <a:rPr lang="en-US" sz="2400" b="1" baseline="0">
                          <a:solidFill>
                            <a:schemeClr val="accent5"/>
                          </a:solidFill>
                        </a:rPr>
                        <a:t>(2015</a:t>
                      </a:r>
                      <a:r>
                        <a:rPr lang="en-US" sz="2400" b="1" baseline="0" dirty="0">
                          <a:solidFill>
                            <a:schemeClr val="accent5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200+ bulls x $1,000 </a:t>
                      </a:r>
                      <a:r>
                        <a:rPr lang="en-US" sz="2400" b="1" dirty="0">
                          <a:solidFill>
                            <a:schemeClr val="accent5"/>
                          </a:solidFill>
                        </a:rPr>
                        <a:t>(AGIL data)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$0.2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1,000+ bulls x $3,000 </a:t>
                      </a:r>
                      <a:r>
                        <a:rPr lang="en-US" sz="2400" b="1" dirty="0">
                          <a:solidFill>
                            <a:schemeClr val="accent5"/>
                          </a:solidFill>
                        </a:rPr>
                        <a:t>(World data)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$3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$77.2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61572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B97BD-7436-7A0E-D203-2B6D29DB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was the transition successful?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77DD6D-1C6F-B02A-1857-3C9A68775B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Trust</a:t>
            </a:r>
            <a:r>
              <a:rPr lang="en-US" dirty="0"/>
              <a:t>: Built on decades of collaboration around the milk recording and genetic evaluation systems</a:t>
            </a:r>
          </a:p>
          <a:p>
            <a:r>
              <a:rPr lang="en-US" b="1" dirty="0">
                <a:solidFill>
                  <a:srgbClr val="7030A0"/>
                </a:solidFill>
              </a:rPr>
              <a:t>Continuity</a:t>
            </a:r>
            <a:r>
              <a:rPr lang="en-US" dirty="0"/>
              <a:t>: Operational staff were willing to join CDCB, and key scientific personnel at AIPL remained in place</a:t>
            </a:r>
          </a:p>
          <a:p>
            <a:r>
              <a:rPr lang="en-US" b="1" dirty="0">
                <a:solidFill>
                  <a:srgbClr val="7030A0"/>
                </a:solidFill>
              </a:rPr>
              <a:t>Leadership</a:t>
            </a:r>
            <a:r>
              <a:rPr lang="en-US" dirty="0"/>
              <a:t>: The CDCB board selected an outstanding individual to lead the new organization into the future</a:t>
            </a:r>
          </a:p>
          <a:p>
            <a:r>
              <a:rPr lang="en-US" b="1" dirty="0">
                <a:solidFill>
                  <a:srgbClr val="7030A0"/>
                </a:solidFill>
              </a:rPr>
              <a:t>Necessity</a:t>
            </a:r>
            <a:r>
              <a:rPr lang="en-US" dirty="0"/>
              <a:t>: Trustworthy genetic evaluations are needed and everyone wanted a good outcome</a:t>
            </a:r>
          </a:p>
        </p:txBody>
      </p:sp>
      <p:pic>
        <p:nvPicPr>
          <p:cNvPr id="8" name="Picture 7" descr="A diagram of a group of universities&#10;&#10;Description automatically generated">
            <a:extLst>
              <a:ext uri="{FF2B5EF4-FFF2-40B4-BE49-F238E27FC236}">
                <a16:creationId xmlns:a16="http://schemas.microsoft.com/office/drawing/2014/main" id="{3E5A2848-BD85-A2D2-31A0-BD6A783D2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14" y="1103055"/>
            <a:ext cx="4547324" cy="35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48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54C8-181E-A93C-3D90-A3AEFCFA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CDCB growing that legacy?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0430E-6F58-00FF-D968-F0B2683B2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Continuing the AIPL tradition of delivering value to dairy farmers</a:t>
            </a:r>
          </a:p>
          <a:p>
            <a:r>
              <a:rPr lang="en-US" dirty="0"/>
              <a:t>Telling their story instead of waiting for others to do it</a:t>
            </a:r>
          </a:p>
          <a:p>
            <a:r>
              <a:rPr lang="en-US" dirty="0"/>
              <a:t>Innovation with internal and external partners</a:t>
            </a:r>
          </a:p>
          <a:p>
            <a:r>
              <a:rPr lang="en-US" dirty="0"/>
              <a:t>Building their own culture</a:t>
            </a:r>
          </a:p>
          <a:p>
            <a:r>
              <a:rPr lang="en-US" dirty="0"/>
              <a:t>Bringing the best people from around the world onto the team</a:t>
            </a:r>
          </a:p>
          <a:p>
            <a:r>
              <a:rPr lang="en-US" dirty="0"/>
              <a:t>Educating future leaders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BCB32F7-484A-01B2-9B77-1C57E7F8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94" y="1252933"/>
            <a:ext cx="2012447" cy="326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C9DC305-601A-62A2-CA76-9F4B65E6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60" y="2885627"/>
            <a:ext cx="2240988" cy="29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FCF8ADD-15A5-F1CB-B03F-1746664AE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72" y="1252933"/>
            <a:ext cx="2240988" cy="28865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5FFA942-7D85-B980-9352-789A2F3B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956" y="2762281"/>
            <a:ext cx="2093870" cy="30793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02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0C9B984-0BD9-E0A7-212A-F8AC1B7B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</a:t>
            </a:r>
            <a:r>
              <a:rPr lang="en-US"/>
              <a:t>years later…</a:t>
            </a:r>
            <a:endParaRPr lang="en-US" dirty="0"/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C72057D0-FB2C-43FE-5FCF-ED32F5810F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6A6EEB05-6EDF-674C-E9D4-9C08CC449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DFFDE6-383D-6748-EC15-008AC0930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920"/>
          <a:stretch/>
        </p:blipFill>
        <p:spPr>
          <a:xfrm>
            <a:off x="783030" y="1407622"/>
            <a:ext cx="10625940" cy="446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97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D76062-2DEF-FCFB-1EB6-4FAB9F786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changed outside of CDCB?</a:t>
            </a:r>
          </a:p>
        </p:txBody>
      </p:sp>
      <p:pic>
        <p:nvPicPr>
          <p:cNvPr id="8196" name="Picture 4" descr="Feanix Info">
            <a:extLst>
              <a:ext uri="{FF2B5EF4-FFF2-40B4-BE49-F238E27FC236}">
                <a16:creationId xmlns:a16="http://schemas.microsoft.com/office/drawing/2014/main" id="{15DFB60B-790A-F463-981A-9A892825D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892" y="1204087"/>
            <a:ext cx="417194" cy="5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E8A7E60-4BC6-B6C0-FEEB-69DCC1B3DF9F}"/>
              </a:ext>
            </a:extLst>
          </p:cNvPr>
          <p:cNvGrpSpPr/>
          <p:nvPr/>
        </p:nvGrpSpPr>
        <p:grpSpPr>
          <a:xfrm>
            <a:off x="3663517" y="1484184"/>
            <a:ext cx="2597627" cy="908552"/>
            <a:chOff x="5716574" y="1627094"/>
            <a:chExt cx="2597627" cy="908552"/>
          </a:xfrm>
        </p:grpSpPr>
        <p:pic>
          <p:nvPicPr>
            <p:cNvPr id="8198" name="Picture 6" descr="Green Neogen logo">
              <a:extLst>
                <a:ext uri="{FF2B5EF4-FFF2-40B4-BE49-F238E27FC236}">
                  <a16:creationId xmlns:a16="http://schemas.microsoft.com/office/drawing/2014/main" id="{735F2D0A-1E37-5120-7B50-9C2B1A952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574" y="1627094"/>
              <a:ext cx="1596829" cy="515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GeneticVisions-logo">
              <a:extLst>
                <a:ext uri="{FF2B5EF4-FFF2-40B4-BE49-F238E27FC236}">
                  <a16:creationId xmlns:a16="http://schemas.microsoft.com/office/drawing/2014/main" id="{17CA1DEA-7AC5-D8B6-0D38-9EA8071E94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164" y="2191262"/>
              <a:ext cx="2270125" cy="344384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12" name="Picture 11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C9347914-B805-0144-D8B2-5211601D6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2048" r="88971" b="49642"/>
            <a:stretch/>
          </p:blipFill>
          <p:spPr>
            <a:xfrm>
              <a:off x="7456951" y="1700361"/>
              <a:ext cx="857250" cy="36331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849F9D-8BCC-04FE-3452-A15778C44E12}"/>
              </a:ext>
            </a:extLst>
          </p:cNvPr>
          <p:cNvGrpSpPr/>
          <p:nvPr/>
        </p:nvGrpSpPr>
        <p:grpSpPr>
          <a:xfrm>
            <a:off x="263682" y="5142252"/>
            <a:ext cx="2028170" cy="1194680"/>
            <a:chOff x="578354" y="4825132"/>
            <a:chExt cx="2526141" cy="1474948"/>
          </a:xfrm>
        </p:grpSpPr>
        <p:pic>
          <p:nvPicPr>
            <p:cNvPr id="8214" name="Picture 22" descr="DHIA">
              <a:extLst>
                <a:ext uri="{FF2B5EF4-FFF2-40B4-BE49-F238E27FC236}">
                  <a16:creationId xmlns:a16="http://schemas.microsoft.com/office/drawing/2014/main" id="{8261F2BA-FB15-D593-89FF-3B2A296C7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54" y="4825132"/>
              <a:ext cx="1387419" cy="84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6" name="Picture 24">
              <a:extLst>
                <a:ext uri="{FF2B5EF4-FFF2-40B4-BE49-F238E27FC236}">
                  <a16:creationId xmlns:a16="http://schemas.microsoft.com/office/drawing/2014/main" id="{D7DDBC68-5712-E918-1188-2C006A5E2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770" y="5612806"/>
              <a:ext cx="1990725" cy="687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3FC43554-345A-FF5F-E945-B075284345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72" t="72243" r="77848" b="19608"/>
          <a:stretch/>
        </p:blipFill>
        <p:spPr>
          <a:xfrm>
            <a:off x="9849235" y="1717303"/>
            <a:ext cx="931132" cy="356266"/>
          </a:xfrm>
          <a:prstGeom prst="rect">
            <a:avLst/>
          </a:prstGeom>
        </p:spPr>
      </p:pic>
      <p:pic>
        <p:nvPicPr>
          <p:cNvPr id="8218" name="Picture 26" descr="Accelerated Genetics">
            <a:extLst>
              <a:ext uri="{FF2B5EF4-FFF2-40B4-BE49-F238E27FC236}">
                <a16:creationId xmlns:a16="http://schemas.microsoft.com/office/drawing/2014/main" id="{335EF740-89CB-7CFD-4FF9-CFA0332B1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658" y="6154596"/>
            <a:ext cx="1387418" cy="50510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220" name="Picture 28">
            <a:extLst>
              <a:ext uri="{FF2B5EF4-FFF2-40B4-BE49-F238E27FC236}">
                <a16:creationId xmlns:a16="http://schemas.microsoft.com/office/drawing/2014/main" id="{5E9FF34E-67CC-B31E-D32E-13EE5EF29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r="42990" b="50000"/>
          <a:stretch/>
        </p:blipFill>
        <p:spPr bwMode="auto">
          <a:xfrm>
            <a:off x="9372489" y="5292432"/>
            <a:ext cx="794274" cy="7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2BA83C7-C77D-A0B2-6C4A-44DA6DC799E3}"/>
              </a:ext>
            </a:extLst>
          </p:cNvPr>
          <p:cNvGrpSpPr/>
          <p:nvPr/>
        </p:nvGrpSpPr>
        <p:grpSpPr>
          <a:xfrm>
            <a:off x="193641" y="1294380"/>
            <a:ext cx="2223868" cy="2447668"/>
            <a:chOff x="170110" y="1305521"/>
            <a:chExt cx="2223868" cy="2447668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8E72982F-EBD6-12EC-EFDA-69992C112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15" y="3302278"/>
              <a:ext cx="1387418" cy="450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8" name="Picture 16" descr="Logo of Select Sires Inc.">
              <a:extLst>
                <a:ext uri="{FF2B5EF4-FFF2-40B4-BE49-F238E27FC236}">
                  <a16:creationId xmlns:a16="http://schemas.microsoft.com/office/drawing/2014/main" id="{C267C8B4-9418-530D-0AF9-1EA592DED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846" y="1729381"/>
              <a:ext cx="931132" cy="515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0" name="Picture 18" descr="Semex Logo">
              <a:extLst>
                <a:ext uri="{FF2B5EF4-FFF2-40B4-BE49-F238E27FC236}">
                  <a16:creationId xmlns:a16="http://schemas.microsoft.com/office/drawing/2014/main" id="{74C53D06-51C4-A3DC-6A09-944DA30BF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930" y="2513579"/>
              <a:ext cx="732203" cy="512064"/>
            </a:xfrm>
            <a:prstGeom prst="rect">
              <a:avLst/>
            </a:prstGeom>
            <a:solidFill>
              <a:schemeClr val="accent3"/>
            </a:solidFill>
          </p:spPr>
        </p:pic>
        <p:pic>
          <p:nvPicPr>
            <p:cNvPr id="8212" name="Picture 20" descr="ABS Global USA">
              <a:extLst>
                <a:ext uri="{FF2B5EF4-FFF2-40B4-BE49-F238E27FC236}">
                  <a16:creationId xmlns:a16="http://schemas.microsoft.com/office/drawing/2014/main" id="{1CEAA063-CB2B-8796-34AE-1585634C8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362" y="2401544"/>
              <a:ext cx="594360" cy="73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2" name="Picture 30" descr="Alta Genetics - BullSearch">
              <a:extLst>
                <a:ext uri="{FF2B5EF4-FFF2-40B4-BE49-F238E27FC236}">
                  <a16:creationId xmlns:a16="http://schemas.microsoft.com/office/drawing/2014/main" id="{A899E842-E25E-A167-D427-4909BA6CE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72" y="1305521"/>
              <a:ext cx="1257300" cy="285750"/>
            </a:xfrm>
            <a:prstGeom prst="rect">
              <a:avLst/>
            </a:prstGeom>
            <a:solidFill>
              <a:srgbClr val="0070C0"/>
            </a:solidFill>
          </p:spPr>
        </p:pic>
        <p:pic>
          <p:nvPicPr>
            <p:cNvPr id="8224" name="Picture 32">
              <a:extLst>
                <a:ext uri="{FF2B5EF4-FFF2-40B4-BE49-F238E27FC236}">
                  <a16:creationId xmlns:a16="http://schemas.microsoft.com/office/drawing/2014/main" id="{24C77CBA-0389-6D21-D3CF-2C29EBC8C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10" y="1847416"/>
              <a:ext cx="1249840" cy="369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C3D265-56AF-E484-98EF-99088665B8EB}"/>
              </a:ext>
            </a:extLst>
          </p:cNvPr>
          <p:cNvGrpSpPr/>
          <p:nvPr/>
        </p:nvGrpSpPr>
        <p:grpSpPr>
          <a:xfrm>
            <a:off x="3227582" y="4733168"/>
            <a:ext cx="3172800" cy="1421428"/>
            <a:chOff x="4203336" y="5367901"/>
            <a:chExt cx="3172800" cy="1421428"/>
          </a:xfrm>
        </p:grpSpPr>
        <p:pic>
          <p:nvPicPr>
            <p:cNvPr id="8228" name="Picture 36">
              <a:extLst>
                <a:ext uri="{FF2B5EF4-FFF2-40B4-BE49-F238E27FC236}">
                  <a16:creationId xmlns:a16="http://schemas.microsoft.com/office/drawing/2014/main" id="{20629276-BF5D-1582-D469-EC3C5999F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336" y="5670461"/>
              <a:ext cx="1387418" cy="61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30" name="Picture 38">
              <a:extLst>
                <a:ext uri="{FF2B5EF4-FFF2-40B4-BE49-F238E27FC236}">
                  <a16:creationId xmlns:a16="http://schemas.microsoft.com/office/drawing/2014/main" id="{CFD749B4-8E80-6CAA-CD96-CA5E8D153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846" y="5721162"/>
              <a:ext cx="1252290" cy="515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32" name="Picture 40" descr="ATA Logo">
              <a:extLst>
                <a:ext uri="{FF2B5EF4-FFF2-40B4-BE49-F238E27FC236}">
                  <a16:creationId xmlns:a16="http://schemas.microsoft.com/office/drawing/2014/main" id="{0D938AD2-7AFD-C52E-686C-E6D5A1C037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0" t="9437" r="24001" b="2715"/>
            <a:stretch/>
          </p:blipFill>
          <p:spPr bwMode="auto">
            <a:xfrm>
              <a:off x="5151228" y="5367901"/>
              <a:ext cx="1133475" cy="431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C32DAB2-BE09-E5A0-4EA0-F92BB53EE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38602" t="29626" r="38957" b="60881"/>
            <a:stretch/>
          </p:blipFill>
          <p:spPr>
            <a:xfrm>
              <a:off x="4897045" y="6374325"/>
              <a:ext cx="1744186" cy="415004"/>
            </a:xfrm>
            <a:prstGeom prst="rect">
              <a:avLst/>
            </a:prstGeom>
          </p:spPr>
        </p:pic>
      </p:grpSp>
      <p:pic>
        <p:nvPicPr>
          <p:cNvPr id="30" name="Picture 29" descr="A screenshot of a computer&#10;&#10;Description automatically generated">
            <a:extLst>
              <a:ext uri="{FF2B5EF4-FFF2-40B4-BE49-F238E27FC236}">
                <a16:creationId xmlns:a16="http://schemas.microsoft.com/office/drawing/2014/main" id="{8BBE27FF-ECF2-E96F-EE50-57226712300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0550" r="82284" b="75620"/>
          <a:stretch/>
        </p:blipFill>
        <p:spPr>
          <a:xfrm>
            <a:off x="3113844" y="2833703"/>
            <a:ext cx="3250713" cy="1427490"/>
          </a:xfrm>
          <a:prstGeom prst="rect">
            <a:avLst/>
          </a:prstGeom>
          <a:ln w="15875" cap="rnd">
            <a:solidFill>
              <a:schemeClr val="accent1"/>
            </a:solidFill>
          </a:ln>
        </p:spPr>
      </p:pic>
      <p:pic>
        <p:nvPicPr>
          <p:cNvPr id="36" name="Picture 35" descr="A screenshot of a computer&#10;&#10;Description automatically generated">
            <a:extLst>
              <a:ext uri="{FF2B5EF4-FFF2-40B4-BE49-F238E27FC236}">
                <a16:creationId xmlns:a16="http://schemas.microsoft.com/office/drawing/2014/main" id="{5EA1534F-CC8F-EAB0-4F85-65E7C86D3CF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5073" t="11245" r="66130" b="85699"/>
          <a:stretch/>
        </p:blipFill>
        <p:spPr>
          <a:xfrm>
            <a:off x="7496175" y="1345309"/>
            <a:ext cx="1573293" cy="307326"/>
          </a:xfrm>
          <a:prstGeom prst="rect">
            <a:avLst/>
          </a:prstGeom>
        </p:spPr>
      </p:pic>
      <p:pic>
        <p:nvPicPr>
          <p:cNvPr id="8248" name="Picture 56" descr="ICAR">
            <a:extLst>
              <a:ext uri="{FF2B5EF4-FFF2-40B4-BE49-F238E27FC236}">
                <a16:creationId xmlns:a16="http://schemas.microsoft.com/office/drawing/2014/main" id="{A657164F-16C0-D523-4537-25719928F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69987" b="11897"/>
          <a:stretch/>
        </p:blipFill>
        <p:spPr bwMode="auto">
          <a:xfrm>
            <a:off x="7423499" y="5170944"/>
            <a:ext cx="1041306" cy="113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0" name="Picture 58">
            <a:extLst>
              <a:ext uri="{FF2B5EF4-FFF2-40B4-BE49-F238E27FC236}">
                <a16:creationId xmlns:a16="http://schemas.microsoft.com/office/drawing/2014/main" id="{7CCC8DAD-D19B-192B-CD79-F75FBD25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001" y="2431214"/>
            <a:ext cx="1298575" cy="366656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A4ECA49-0F62-6FC3-128E-12F84698E9EF}"/>
              </a:ext>
            </a:extLst>
          </p:cNvPr>
          <p:cNvGrpSpPr/>
          <p:nvPr/>
        </p:nvGrpSpPr>
        <p:grpSpPr>
          <a:xfrm>
            <a:off x="6676627" y="2572617"/>
            <a:ext cx="2113659" cy="2122433"/>
            <a:chOff x="6724301" y="3022573"/>
            <a:chExt cx="2113659" cy="2122433"/>
          </a:xfrm>
        </p:grpSpPr>
        <p:pic>
          <p:nvPicPr>
            <p:cNvPr id="27" name="Picture 2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4573F75-0CC5-BDB7-14EC-E0FB1FEA2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t="10700" r="81731" b="81595"/>
            <a:stretch/>
          </p:blipFill>
          <p:spPr>
            <a:xfrm>
              <a:off x="6724301" y="3022573"/>
              <a:ext cx="2113659" cy="501440"/>
            </a:xfrm>
            <a:prstGeom prst="rect">
              <a:avLst/>
            </a:prstGeom>
          </p:spPr>
        </p:pic>
        <p:pic>
          <p:nvPicPr>
            <p:cNvPr id="8240" name="Picture 48">
              <a:extLst>
                <a:ext uri="{FF2B5EF4-FFF2-40B4-BE49-F238E27FC236}">
                  <a16:creationId xmlns:a16="http://schemas.microsoft.com/office/drawing/2014/main" id="{F6BA8F09-0A41-E4CD-721D-80DDB2B7F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594" y="4553516"/>
              <a:ext cx="1276804" cy="591490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8254" name="Picture 62" descr="Association of Public &amp;amp; Land-grant Universities">
              <a:extLst>
                <a:ext uri="{FF2B5EF4-FFF2-40B4-BE49-F238E27FC236}">
                  <a16:creationId xmlns:a16="http://schemas.microsoft.com/office/drawing/2014/main" id="{FA63B74B-E9E6-E404-BF63-B00D597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056" y="3553038"/>
              <a:ext cx="1922148" cy="97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56" name="Picture 64" descr="USDA Logo">
            <a:extLst>
              <a:ext uri="{FF2B5EF4-FFF2-40B4-BE49-F238E27FC236}">
                <a16:creationId xmlns:a16="http://schemas.microsoft.com/office/drawing/2014/main" id="{1A6E6EA3-A293-A7CD-EEC3-45E03F0E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25" y="4102335"/>
            <a:ext cx="1323721" cy="89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YOTAH">
            <a:extLst>
              <a:ext uri="{FF2B5EF4-FFF2-40B4-BE49-F238E27FC236}">
                <a16:creationId xmlns:a16="http://schemas.microsoft.com/office/drawing/2014/main" id="{7E301CB7-E9A5-807F-75F3-D135DB0BE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84" y="6336932"/>
            <a:ext cx="1368301" cy="5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C0AA0AD-4C83-D3F6-2133-2D85E89FC923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15449" r="46171" b="60312"/>
          <a:stretch/>
        </p:blipFill>
        <p:spPr>
          <a:xfrm>
            <a:off x="6743393" y="1840493"/>
            <a:ext cx="2046893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66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uncil on Dairy Cattle Breedin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B202E"/>
      </a:accent1>
      <a:accent2>
        <a:srgbClr val="44546A"/>
      </a:accent2>
      <a:accent3>
        <a:srgbClr val="AB202E"/>
      </a:accent3>
      <a:accent4>
        <a:srgbClr val="369BD3"/>
      </a:accent4>
      <a:accent5>
        <a:srgbClr val="369BD3"/>
      </a:accent5>
      <a:accent6>
        <a:srgbClr val="AB202E"/>
      </a:accent6>
      <a:hlink>
        <a:srgbClr val="44546A"/>
      </a:hlink>
      <a:folHlink>
        <a:srgbClr val="AB202E"/>
      </a:folHlink>
    </a:clrScheme>
    <a:fontScheme name="CDCB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CB Database Workshop PPT Template" id="{EC149F9C-7CBD-4B6D-A00A-0285418B0E8C}" vid="{3C01D7C2-61E0-4A33-BF1C-1C439E3449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9022</TotalTime>
  <Words>389</Words>
  <Application>Microsoft Macintosh PowerPoint</Application>
  <PresentationFormat>Widescreen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</vt:lpstr>
      <vt:lpstr>Arial Black</vt:lpstr>
      <vt:lpstr>Calibri</vt:lpstr>
      <vt:lpstr>Humnst777 BT</vt:lpstr>
      <vt:lpstr>Office Theme</vt:lpstr>
      <vt:lpstr>From the sky the highway’s straight as it could be</vt:lpstr>
      <vt:lpstr>What was happening in 2013?</vt:lpstr>
      <vt:lpstr>Change was in the air at USDA</vt:lpstr>
      <vt:lpstr>AIPL Staff and Scientists (2004–2016)</vt:lpstr>
      <vt:lpstr>Value of Incoming Data</vt:lpstr>
      <vt:lpstr>Why was the transition successful?</vt:lpstr>
      <vt:lpstr>How is CDCB growing that legacy?</vt:lpstr>
      <vt:lpstr>Ten years later…</vt:lpstr>
      <vt:lpstr>What’s changed outside of CDCB?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Industry collaboration around CDCB over the past 10 years</dc:title>
  <dc:creator>John Cole</dc:creator>
  <cp:lastModifiedBy>John Cole</cp:lastModifiedBy>
  <cp:revision>28</cp:revision>
  <dcterms:created xsi:type="dcterms:W3CDTF">2023-08-11T14:41:15Z</dcterms:created>
  <dcterms:modified xsi:type="dcterms:W3CDTF">2023-08-23T03:14:30Z</dcterms:modified>
</cp:coreProperties>
</file>